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604" r:id="rId4"/>
    <p:sldId id="559" r:id="rId5"/>
    <p:sldId id="561" r:id="rId6"/>
    <p:sldId id="562" r:id="rId7"/>
    <p:sldId id="563" r:id="rId8"/>
    <p:sldId id="564" r:id="rId9"/>
    <p:sldId id="565" r:id="rId10"/>
    <p:sldId id="258" r:id="rId11"/>
    <p:sldId id="541" r:id="rId12"/>
    <p:sldId id="606" r:id="rId13"/>
    <p:sldId id="610" r:id="rId14"/>
    <p:sldId id="548" r:id="rId15"/>
    <p:sldId id="546" r:id="rId16"/>
    <p:sldId id="545" r:id="rId17"/>
    <p:sldId id="608" r:id="rId18"/>
    <p:sldId id="607" r:id="rId19"/>
    <p:sldId id="603" r:id="rId20"/>
    <p:sldId id="617" r:id="rId21"/>
    <p:sldId id="538" r:id="rId22"/>
    <p:sldId id="539" r:id="rId23"/>
    <p:sldId id="602" r:id="rId24"/>
    <p:sldId id="283" r:id="rId25"/>
    <p:sldId id="550" r:id="rId26"/>
    <p:sldId id="552" r:id="rId27"/>
    <p:sldId id="551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jERZaxyd8rLErDO8A/EgJ1vTjA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9"/>
    <p:restoredTop sz="94717"/>
  </p:normalViewPr>
  <p:slideViewPr>
    <p:cSldViewPr snapToGrid="0" snapToObjects="1">
      <p:cViewPr varScale="1">
        <p:scale>
          <a:sx n="110" d="100"/>
          <a:sy n="110" d="100"/>
        </p:scale>
        <p:origin x="19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56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229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5480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SOC: System on a Chip</a:t>
            </a:r>
            <a:endParaRPr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2330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9359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9825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5831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630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2147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4037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6101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0836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803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95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8099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45215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15359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376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9920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6050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9123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400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3954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4015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877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/>
          <p:nvPr/>
        </p:nvSpPr>
        <p:spPr>
          <a:xfrm>
            <a:off x="246608" y="2041637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Running Deep Learning Applications on HPC System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79496" y="4099005"/>
            <a:ext cx="11500892" cy="212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Hao Ji, Data Scientist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USC Center for Advanced Research Computing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0848" y="89825"/>
            <a:ext cx="3565251" cy="10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of Machine Learning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CACDE52-EFCD-3EB3-DC59-119AE7266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78" y="966952"/>
            <a:ext cx="9871786" cy="5876063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F07ED02C-F198-6DA0-961F-2C97CAD139A1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5595BB2B-1E0A-45F6-1BA9-C97F0BD1A6E4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5CB0D37C-1749-415B-D132-BFA3DD1DA28B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5AD6F1DC-AFCD-6CFE-2103-C64119DFC0ED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B818B33A-DFFE-1438-C20B-115C2DBBD130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Google Shape;66;p2">
            <a:extLst>
              <a:ext uri="{FF2B5EF4-FFF2-40B4-BE49-F238E27FC236}">
                <a16:creationId xmlns:a16="http://schemas.microsoft.com/office/drawing/2014/main" id="{8B2088FC-158D-35B5-59B9-27E6DFE4ACCC}"/>
              </a:ext>
            </a:extLst>
          </p:cNvPr>
          <p:cNvSpPr txBox="1">
            <a:spLocks/>
          </p:cNvSpPr>
          <p:nvPr/>
        </p:nvSpPr>
        <p:spPr>
          <a:xfrm>
            <a:off x="426859" y="1090453"/>
            <a:ext cx="11313195" cy="9992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57175" indent="-257175" algn="l" defTabSz="685800" rtl="0" eaLnBrk="1" latinLnBrk="0" hangingPunct="1">
              <a:lnSpc>
                <a:spcPct val="100000"/>
              </a:lnSpc>
              <a:spcBef>
                <a:spcPts val="1350"/>
              </a:spcBef>
              <a:buFont typeface="Arial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lnSpc>
                <a:spcPct val="100000"/>
              </a:lnSpc>
              <a:spcBef>
                <a:spcPct val="20000"/>
              </a:spcBef>
              <a:buSzPct val="8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ysClr val="windowText" lastClr="000000"/>
                </a:solidFill>
              </a:rPr>
              <a:t>ML Perf: A broad ML benchmark suite for measuring the performance of ML software frameworks, ML hardware accelerators, and ML cloud and edge platforms 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400"/>
              <a:buFont typeface="Arial" pitchFamily="34" charset="0"/>
              <a:buNone/>
            </a:pP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1EC238-10BC-4CC9-087C-8F8099C7D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5" y="2353580"/>
            <a:ext cx="6957812" cy="3943821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29FFAC6-7A7F-3634-4EE2-8DA6859BC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445" y="2353580"/>
            <a:ext cx="4139832" cy="1139736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3846AB4A-2C71-4CBF-DA34-21F7A8D68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569" y="3878447"/>
            <a:ext cx="3621871" cy="2389637"/>
          </a:xfrm>
          <a:prstGeom prst="rect">
            <a:avLst/>
          </a:prstGeom>
        </p:spPr>
      </p:pic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01043649-3E9D-AD2E-04D3-DE1827C5CB94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A96A86AA-D99B-B323-0A4C-2BB6BAE8B86C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E46514CE-B1D0-147A-4BA0-AF7324AC5634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6175FC41-3335-8EB2-067B-B9DA5E68DC62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0;p2">
              <a:extLst>
                <a:ext uri="{FF2B5EF4-FFF2-40B4-BE49-F238E27FC236}">
                  <a16:creationId xmlns:a16="http://schemas.microsoft.com/office/drawing/2014/main" id="{3FC6BC02-BA58-BAD0-AEA6-768A2EB8EE74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294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9DA54E3E-C93F-6A88-227F-7E7D8D994BA7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7CBD7093-F584-958C-D378-FB9BC1850706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984158AD-62CE-A619-5338-19340E25A850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73FC35CA-BCEB-BFF7-037E-33F7B05DA80D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31007C65-7683-9F55-9887-12FCF66CF644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 descr="A table with text and numbers&#10;&#10;Description automatically generated">
            <a:extLst>
              <a:ext uri="{FF2B5EF4-FFF2-40B4-BE49-F238E27FC236}">
                <a16:creationId xmlns:a16="http://schemas.microsoft.com/office/drawing/2014/main" id="{F6C245F5-B0AA-C76B-B572-E87A01162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809" y="981889"/>
            <a:ext cx="7874328" cy="58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53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9DA54E3E-C93F-6A88-227F-7E7D8D994BA7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7CBD7093-F584-958C-D378-FB9BC1850706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984158AD-62CE-A619-5338-19340E25A850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73FC35CA-BCEB-BFF7-037E-33F7B05DA80D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31007C65-7683-9F55-9887-12FCF66CF644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AA38C3-9652-C02F-D120-59EAAFB62D2B}"/>
              </a:ext>
            </a:extLst>
          </p:cNvPr>
          <p:cNvSpPr txBox="1"/>
          <p:nvPr/>
        </p:nvSpPr>
        <p:spPr>
          <a:xfrm>
            <a:off x="756743" y="3189216"/>
            <a:ext cx="33528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Training benchmark measures how fast systems can train models to a target quality metric.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898B2D-B8AD-550C-B051-D02FF8BD6DBF}"/>
              </a:ext>
            </a:extLst>
          </p:cNvPr>
          <p:cNvSpPr/>
          <p:nvPr/>
        </p:nvSpPr>
        <p:spPr>
          <a:xfrm>
            <a:off x="1271752" y="1671145"/>
            <a:ext cx="2017986" cy="12717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Perf Training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F6DA60-E804-1591-9370-3794E48B4382}"/>
              </a:ext>
            </a:extLst>
          </p:cNvPr>
          <p:cNvSpPr/>
          <p:nvPr/>
        </p:nvSpPr>
        <p:spPr>
          <a:xfrm>
            <a:off x="4918842" y="1671145"/>
            <a:ext cx="2017986" cy="127175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Perf Inference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7F0CE7E-6301-F9C0-3938-A9B426A0C727}"/>
              </a:ext>
            </a:extLst>
          </p:cNvPr>
          <p:cNvSpPr/>
          <p:nvPr/>
        </p:nvSpPr>
        <p:spPr>
          <a:xfrm>
            <a:off x="8650014" y="1671145"/>
            <a:ext cx="2017986" cy="127175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Perf 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4FE97-9218-17AD-5EF3-FEDB259E9430}"/>
              </a:ext>
            </a:extLst>
          </p:cNvPr>
          <p:cNvSpPr txBox="1"/>
          <p:nvPr/>
        </p:nvSpPr>
        <p:spPr>
          <a:xfrm>
            <a:off x="4603826" y="3202691"/>
            <a:ext cx="31951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 inference  benchmark suite measures how fast systems can process inputs and produce results using a trained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65634E-6900-649E-4944-0E5766DA4D71}"/>
              </a:ext>
            </a:extLst>
          </p:cNvPr>
          <p:cNvSpPr txBox="1"/>
          <p:nvPr/>
        </p:nvSpPr>
        <p:spPr>
          <a:xfrm>
            <a:off x="8293253" y="3202879"/>
            <a:ext cx="31951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0" i="1" u="none" strike="noStrike" dirty="0" err="1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b="0" i="1" u="none" strike="noStrike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Storage benchmark suite measures how fast storage systems can supply training data when a model is being trained.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1B7AE6-1E8D-CCF3-262B-5E434972597F}"/>
              </a:ext>
            </a:extLst>
          </p:cNvPr>
          <p:cNvSpPr txBox="1"/>
          <p:nvPr/>
        </p:nvSpPr>
        <p:spPr>
          <a:xfrm>
            <a:off x="830315" y="4058975"/>
            <a:ext cx="2026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Training: HPC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36D5CF-FB78-C17B-0DFB-63CF5D1645E0}"/>
              </a:ext>
            </a:extLst>
          </p:cNvPr>
          <p:cNvSpPr txBox="1"/>
          <p:nvPr/>
        </p:nvSpPr>
        <p:spPr>
          <a:xfrm>
            <a:off x="4603826" y="4108816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Inference: Datacenter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Inference: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Inference: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Inference: Tiny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5581E1-565F-FEEF-7A4F-1FD694E020CC}"/>
              </a:ext>
            </a:extLst>
          </p:cNvPr>
          <p:cNvSpPr txBox="1"/>
          <p:nvPr/>
        </p:nvSpPr>
        <p:spPr>
          <a:xfrm>
            <a:off x="8293253" y="4166697"/>
            <a:ext cx="1603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Storage</a:t>
            </a:r>
          </a:p>
        </p:txBody>
      </p:sp>
      <p:pic>
        <p:nvPicPr>
          <p:cNvPr id="1028" name="Picture 4" descr="Picture 13 of 24">
            <a:extLst>
              <a:ext uri="{FF2B5EF4-FFF2-40B4-BE49-F238E27FC236}">
                <a16:creationId xmlns:a16="http://schemas.microsoft.com/office/drawing/2014/main" id="{0D57A30E-C55F-1B57-FCD4-F8491B03A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74" y="5285367"/>
            <a:ext cx="954107" cy="9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ra Z7 Low Cost Zynq-7000 Development Board - Digilent - Xilinx">
            <a:extLst>
              <a:ext uri="{FF2B5EF4-FFF2-40B4-BE49-F238E27FC236}">
                <a16:creationId xmlns:a16="http://schemas.microsoft.com/office/drawing/2014/main" id="{449AF293-3385-1FBB-3EE0-5329F541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213" y="5418977"/>
            <a:ext cx="1277404" cy="75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inkEdge SE450 Edge AI server | Lenovo US">
            <a:extLst>
              <a:ext uri="{FF2B5EF4-FFF2-40B4-BE49-F238E27FC236}">
                <a16:creationId xmlns:a16="http://schemas.microsoft.com/office/drawing/2014/main" id="{96B3289E-A26E-4D4B-704B-58B55DE08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766" y="5328294"/>
            <a:ext cx="1346071" cy="100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747931-139B-FBE1-3DDB-F09C156EB1EB}"/>
              </a:ext>
            </a:extLst>
          </p:cNvPr>
          <p:cNvSpPr txBox="1"/>
          <p:nvPr/>
        </p:nvSpPr>
        <p:spPr>
          <a:xfrm>
            <a:off x="2481174" y="6231418"/>
            <a:ext cx="2922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Edge: Lenovo SE450 Edge Server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74189E-060D-4AE7-3DCF-02EAC14AAD74}"/>
              </a:ext>
            </a:extLst>
          </p:cNvPr>
          <p:cNvSpPr txBox="1"/>
          <p:nvPr/>
        </p:nvSpPr>
        <p:spPr>
          <a:xfrm>
            <a:off x="5644893" y="6239474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Mobile: Xiaomi note12 turbo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52601A-0819-98A1-D53B-4BEB33ACAF81}"/>
              </a:ext>
            </a:extLst>
          </p:cNvPr>
          <p:cNvSpPr txBox="1"/>
          <p:nvPr/>
        </p:nvSpPr>
        <p:spPr>
          <a:xfrm>
            <a:off x="8027276" y="6237499"/>
            <a:ext cx="6101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444444"/>
                </a:solidFill>
                <a:effectLst/>
                <a:latin typeface="azo-sans-web"/>
              </a:rPr>
              <a:t>Tiny: Cora Z7</a:t>
            </a:r>
            <a:r>
              <a:rPr lang="en-US" b="1" dirty="0">
                <a:solidFill>
                  <a:srgbClr val="444444"/>
                </a:solidFill>
                <a:latin typeface="azo-sans-web"/>
              </a:rPr>
              <a:t> for 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azo-sans-web"/>
              </a:rPr>
              <a:t>ARM/FPGA SoC Development</a:t>
            </a:r>
          </a:p>
        </p:txBody>
      </p:sp>
    </p:spTree>
    <p:extLst>
      <p:ext uri="{BB962C8B-B14F-4D97-AF65-F5344CB8AC3E}">
        <p14:creationId xmlns:p14="http://schemas.microsoft.com/office/powerpoint/2010/main" val="3414705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Training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72F717-4DA8-86F4-4048-5B01AC12EF1C}"/>
              </a:ext>
            </a:extLst>
          </p:cNvPr>
          <p:cNvSpPr/>
          <p:nvPr/>
        </p:nvSpPr>
        <p:spPr>
          <a:xfrm>
            <a:off x="1639963" y="1427503"/>
            <a:ext cx="2818826" cy="11653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Performance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5549032-1247-B3C3-7865-890CA1790EFD}"/>
              </a:ext>
            </a:extLst>
          </p:cNvPr>
          <p:cNvSpPr/>
          <p:nvPr/>
        </p:nvSpPr>
        <p:spPr>
          <a:xfrm>
            <a:off x="1639963" y="3526198"/>
            <a:ext cx="2818826" cy="118448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Quality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18C59-2D4F-2855-3340-AF56DAD7D5F9}"/>
              </a:ext>
            </a:extLst>
          </p:cNvPr>
          <p:cNvSpPr txBox="1"/>
          <p:nvPr/>
        </p:nvSpPr>
        <p:spPr>
          <a:xfrm>
            <a:off x="1464462" y="2870658"/>
            <a:ext cx="4213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How fast is a model for training, inference?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DEB354-8A60-F783-7F90-3ED19DE39691}"/>
              </a:ext>
            </a:extLst>
          </p:cNvPr>
          <p:cNvSpPr txBox="1"/>
          <p:nvPr/>
        </p:nvSpPr>
        <p:spPr>
          <a:xfrm>
            <a:off x="1556082" y="4879950"/>
            <a:ext cx="365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How good are a model’s predictions?</a:t>
            </a: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E5D2E37F-3D15-06E4-0D97-6B998963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3749"/>
            <a:ext cx="5242560" cy="3167247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83C2A92-D7F3-F37D-2213-AD3D0E8EAA04}"/>
              </a:ext>
            </a:extLst>
          </p:cNvPr>
          <p:cNvSpPr txBox="1">
            <a:spLocks/>
          </p:cNvSpPr>
          <p:nvPr/>
        </p:nvSpPr>
        <p:spPr>
          <a:xfrm>
            <a:off x="6040461" y="4710682"/>
            <a:ext cx="5029392" cy="134471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57175" indent="-257175" algn="l" defTabSz="685800" rtl="0" eaLnBrk="1" latinLnBrk="0" hangingPunct="1">
              <a:lnSpc>
                <a:spcPct val="100000"/>
              </a:lnSpc>
              <a:spcBef>
                <a:spcPts val="1350"/>
              </a:spcBef>
              <a:buFont typeface="Arial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lnSpc>
                <a:spcPct val="100000"/>
              </a:lnSpc>
              <a:spcBef>
                <a:spcPct val="20000"/>
              </a:spcBef>
              <a:buSzPct val="8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600" dirty="0">
                <a:solidFill>
                  <a:sysClr val="windowText" lastClr="000000"/>
                </a:solidFill>
              </a:rPr>
              <a:t>End to end training of a Resnet56 CIFAR10 model</a:t>
            </a:r>
          </a:p>
          <a:p>
            <a:r>
              <a:rPr lang="en-US" sz="5600" dirty="0" err="1">
                <a:solidFill>
                  <a:sysClr val="windowText" lastClr="000000"/>
                </a:solidFill>
              </a:rPr>
              <a:t>Nvdia</a:t>
            </a:r>
            <a:r>
              <a:rPr lang="en-US" sz="5600" dirty="0">
                <a:solidFill>
                  <a:sysClr val="windowText" lastClr="000000"/>
                </a:solidFill>
              </a:rPr>
              <a:t> P100 with 512GB of memory and 28 CPU cores</a:t>
            </a:r>
          </a:p>
          <a:p>
            <a:r>
              <a:rPr lang="en-US" sz="5600" dirty="0">
                <a:solidFill>
                  <a:sysClr val="windowText" lastClr="000000"/>
                </a:solidFill>
              </a:rPr>
              <a:t>TensorFlow 1.2 compiled from source with CUDA 8.0 and </a:t>
            </a:r>
            <a:r>
              <a:rPr lang="en-US" sz="5600" dirty="0" err="1">
                <a:solidFill>
                  <a:sysClr val="windowText" lastClr="000000"/>
                </a:solidFill>
              </a:rPr>
              <a:t>CuDNN</a:t>
            </a:r>
            <a:r>
              <a:rPr lang="en-US" sz="5600" dirty="0">
                <a:solidFill>
                  <a:sysClr val="windowText" lastClr="000000"/>
                </a:solidFill>
              </a:rPr>
              <a:t> 5.1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6A8E2783-DD39-44F9-AC31-9E1C602A5C7E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5" name="Google Shape;116;p2">
              <a:extLst>
                <a:ext uri="{FF2B5EF4-FFF2-40B4-BE49-F238E27FC236}">
                  <a16:creationId xmlns:a16="http://schemas.microsoft.com/office/drawing/2014/main" id="{D09C539E-0D84-8E39-7599-2C8DFDA1539C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7;p2">
              <a:extLst>
                <a:ext uri="{FF2B5EF4-FFF2-40B4-BE49-F238E27FC236}">
                  <a16:creationId xmlns:a16="http://schemas.microsoft.com/office/drawing/2014/main" id="{D204FC37-DCA2-53E4-E3DE-E4E43AADED22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18;p2">
              <a:extLst>
                <a:ext uri="{FF2B5EF4-FFF2-40B4-BE49-F238E27FC236}">
                  <a16:creationId xmlns:a16="http://schemas.microsoft.com/office/drawing/2014/main" id="{34F05DA5-2CE1-4D46-80CD-C01CC2315B45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20;p2">
              <a:extLst>
                <a:ext uri="{FF2B5EF4-FFF2-40B4-BE49-F238E27FC236}">
                  <a16:creationId xmlns:a16="http://schemas.microsoft.com/office/drawing/2014/main" id="{0477E1C5-80A5-721F-8263-B992A8841E0F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65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30B1A11-17C0-3915-E0D1-ACD3986C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416" y="1038874"/>
            <a:ext cx="7772058" cy="5650184"/>
          </a:xfrm>
          <a:prstGeom prst="rect">
            <a:avLst/>
          </a:prstGeom>
        </p:spPr>
      </p:pic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49D3322A-FF64-02C5-5103-615903CCB0B7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C2FFD313-6DD7-B380-1267-929DCC462983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4E6D1527-7773-75FC-CDDD-194C3D34AED1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8420230D-1D78-425B-3405-7DA6E9C5EB85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372A1B1B-1965-9FEE-C33A-7CDA051A7780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167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7889BAC6-1AB3-2695-4162-48D2D1AE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5449"/>
            <a:ext cx="11664162" cy="5615980"/>
          </a:xfrm>
          <a:prstGeom prst="rect">
            <a:avLst/>
          </a:prstGeom>
        </p:spPr>
      </p:pic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336B320C-B510-1C52-D759-D495D729EAD8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21DD3A78-49F2-BA04-748B-675F844D63B1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ECC22710-829E-61F6-EE08-4A5445082EC4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A01B7C95-D309-5AA9-DD5F-D5964A2C48D9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BDE030AF-2AF2-2B13-B25C-7C4B446CA6F6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040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Storage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336B320C-B510-1C52-D759-D495D729EAD8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21DD3A78-49F2-BA04-748B-675F844D63B1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ECC22710-829E-61F6-EE08-4A5445082EC4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A01B7C95-D309-5AA9-DD5F-D5964A2C48D9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BDE030AF-2AF2-2B13-B25C-7C4B446CA6F6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C7C8744-723D-1365-8E70-4C1BB0B4A106}"/>
              </a:ext>
            </a:extLst>
          </p:cNvPr>
          <p:cNvSpPr txBox="1"/>
          <p:nvPr/>
        </p:nvSpPr>
        <p:spPr>
          <a:xfrm>
            <a:off x="521347" y="1097043"/>
            <a:ext cx="1054526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0" i="0" u="none" strike="noStrike" dirty="0" err="1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sz="2000" b="0" i="0" u="none" strike="noStrike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Storage benchmark suite measures how fast storage systems can supply training data when a model is being trained. </a:t>
            </a:r>
          </a:p>
          <a:p>
            <a:endParaRPr lang="en-US" sz="1800" dirty="0">
              <a:solidFill>
                <a:srgbClr val="343C5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909D8E4F-AE0B-7C10-188D-BCCF22F15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706" y="2081928"/>
            <a:ext cx="7327344" cy="420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72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Storage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336B320C-B510-1C52-D759-D495D729EAD8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21DD3A78-49F2-BA04-748B-675F844D63B1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ECC22710-829E-61F6-EE08-4A5445082EC4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A01B7C95-D309-5AA9-DD5F-D5964A2C48D9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BDE030AF-2AF2-2B13-B25C-7C4B446CA6F6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C7C8744-723D-1365-8E70-4C1BB0B4A106}"/>
              </a:ext>
            </a:extLst>
          </p:cNvPr>
          <p:cNvSpPr txBox="1"/>
          <p:nvPr/>
        </p:nvSpPr>
        <p:spPr>
          <a:xfrm>
            <a:off x="580697" y="1250905"/>
            <a:ext cx="11180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43C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1800" b="0" i="0" u="none" strike="noStrike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orkloads: </a:t>
            </a:r>
            <a:r>
              <a:rPr lang="en-US" sz="1800" dirty="0">
                <a:solidFill>
                  <a:srgbClr val="343C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workload supported by </a:t>
            </a:r>
            <a:r>
              <a:rPr lang="en-US" sz="1800" dirty="0" err="1">
                <a:solidFill>
                  <a:srgbClr val="343C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sz="1800" dirty="0">
                <a:solidFill>
                  <a:srgbClr val="343C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Storage is defined by a corresponding </a:t>
            </a:r>
            <a:r>
              <a:rPr lang="en-US" sz="1800" dirty="0" err="1">
                <a:solidFill>
                  <a:srgbClr val="343C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sz="1800" dirty="0">
                <a:solidFill>
                  <a:srgbClr val="343C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Training benchmark.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667E14-99FE-3B6D-0803-912B1A4BE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57" y="2044567"/>
            <a:ext cx="10455389" cy="10891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6500CB-6A46-A23A-E1CA-183B91A25EA4}"/>
              </a:ext>
            </a:extLst>
          </p:cNvPr>
          <p:cNvSpPr txBox="1"/>
          <p:nvPr/>
        </p:nvSpPr>
        <p:spPr>
          <a:xfrm>
            <a:off x="717331" y="3724331"/>
            <a:ext cx="1090711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dataset is referred to as a “nominal dataset” above because the </a:t>
            </a:r>
            <a:r>
              <a:rPr lang="en-US" sz="1800" b="0" dirty="0" err="1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sz="1800" b="0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Storage benchmark simulates the above named real datasets using synthetically generated populations of files where the distribution of the size of the files matches the distribution in the real dataset. </a:t>
            </a:r>
          </a:p>
          <a:p>
            <a:endParaRPr lang="en-US" sz="1800" dirty="0">
              <a:solidFill>
                <a:srgbClr val="343C5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0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size of the dataset used in each benchmark submission is automatically scaled to a size that prevents significant caching of the dataset in the systems actually running the benchmark code. </a:t>
            </a:r>
          </a:p>
          <a:p>
            <a:br>
              <a:rPr lang="en-US" dirty="0">
                <a:effectLst/>
                <a:latin typeface="DM Sans" pitchFamily="2" charset="77"/>
              </a:rPr>
            </a:br>
            <a:endParaRPr lang="en-US" dirty="0">
              <a:effectLst/>
              <a:latin typeface="DM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72229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08000" y="381250"/>
            <a:ext cx="5154569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CARC OnDemand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B17D7B-F883-0EEA-64E8-DF560E16B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25" y="1481884"/>
            <a:ext cx="5283200" cy="4633401"/>
          </a:xfrm>
          <a:prstGeom prst="rect">
            <a:avLst/>
          </a:prstGeom>
        </p:spPr>
      </p:pic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FAD8F7D5-491A-A01A-A442-5CDB063280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34" b="1012"/>
          <a:stretch/>
        </p:blipFill>
        <p:spPr>
          <a:xfrm>
            <a:off x="5953760" y="1481883"/>
            <a:ext cx="5994400" cy="4633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ABB6E8-5CDD-1478-4D09-5E1415E19A18}"/>
              </a:ext>
            </a:extLst>
          </p:cNvPr>
          <p:cNvSpPr txBox="1"/>
          <p:nvPr/>
        </p:nvSpPr>
        <p:spPr>
          <a:xfrm>
            <a:off x="508000" y="962413"/>
            <a:ext cx="5154569" cy="379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67" dirty="0"/>
              <a:t>Web Address: https://</a:t>
            </a:r>
            <a:r>
              <a:rPr lang="en-US" sz="1867" dirty="0" err="1"/>
              <a:t>carc-ondemand.usc.edu</a:t>
            </a:r>
            <a:endParaRPr lang="en-US" sz="1867" dirty="0"/>
          </a:p>
        </p:txBody>
      </p:sp>
      <p:grpSp>
        <p:nvGrpSpPr>
          <p:cNvPr id="11" name="Google Shape;115;p2">
            <a:extLst>
              <a:ext uri="{FF2B5EF4-FFF2-40B4-BE49-F238E27FC236}">
                <a16:creationId xmlns:a16="http://schemas.microsoft.com/office/drawing/2014/main" id="{85306B71-7447-0456-E1D9-2FEE5733E9B7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3" name="Google Shape;116;p2">
              <a:extLst>
                <a:ext uri="{FF2B5EF4-FFF2-40B4-BE49-F238E27FC236}">
                  <a16:creationId xmlns:a16="http://schemas.microsoft.com/office/drawing/2014/main" id="{A481B08D-F8F8-81DD-FB85-1333D0925B49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7;p2">
              <a:extLst>
                <a:ext uri="{FF2B5EF4-FFF2-40B4-BE49-F238E27FC236}">
                  <a16:creationId xmlns:a16="http://schemas.microsoft.com/office/drawing/2014/main" id="{EF2FE701-5973-7EE3-4700-CE120178FA8E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8;p2">
              <a:extLst>
                <a:ext uri="{FF2B5EF4-FFF2-40B4-BE49-F238E27FC236}">
                  <a16:creationId xmlns:a16="http://schemas.microsoft.com/office/drawing/2014/main" id="{CC41B0FE-22E2-F693-A6B1-CC6BD54E6A3D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0;p2">
              <a:extLst>
                <a:ext uri="{FF2B5EF4-FFF2-40B4-BE49-F238E27FC236}">
                  <a16:creationId xmlns:a16="http://schemas.microsoft.com/office/drawing/2014/main" id="{8EA538B0-C2D1-7D0F-32FB-6B0C494C7902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6742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246608" y="211474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1252973" y="2064639"/>
            <a:ext cx="11500892" cy="429634"/>
            <a:chOff x="246608" y="1339425"/>
            <a:chExt cx="11500892" cy="429634"/>
          </a:xfrm>
        </p:grpSpPr>
        <p:sp>
          <p:nvSpPr>
            <p:cNvPr id="101" name="Google Shape;101;p2"/>
            <p:cNvSpPr/>
            <p:nvPr/>
          </p:nvSpPr>
          <p:spPr>
            <a:xfrm>
              <a:off x="246608" y="1340597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1: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History of AI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750795" y="1339425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1252973" y="2677153"/>
            <a:ext cx="11500800" cy="431961"/>
            <a:chOff x="246608" y="1799539"/>
            <a:chExt cx="11500800" cy="431961"/>
          </a:xfrm>
        </p:grpSpPr>
        <p:sp>
          <p:nvSpPr>
            <p:cNvPr id="104" name="Google Shape;104;p2"/>
            <p:cNvSpPr/>
            <p:nvPr/>
          </p:nvSpPr>
          <p:spPr>
            <a:xfrm>
              <a:off x="246608" y="1799539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2: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ML Perf Benchmark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750795" y="1803100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1252973" y="3318964"/>
            <a:ext cx="11500892" cy="428473"/>
            <a:chOff x="246608" y="2288950"/>
            <a:chExt cx="11500892" cy="428473"/>
          </a:xfrm>
        </p:grpSpPr>
        <p:sp>
          <p:nvSpPr>
            <p:cNvPr id="107" name="Google Shape;107;p2"/>
            <p:cNvSpPr/>
            <p:nvPr/>
          </p:nvSpPr>
          <p:spPr>
            <a:xfrm>
              <a:off x="246608" y="2288961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3: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Install </a:t>
              </a:r>
              <a:r>
                <a:rPr lang="en-US" sz="24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on Cluster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750795" y="2288950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Create Kernels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1252973" y="3958464"/>
            <a:ext cx="11500892" cy="447207"/>
            <a:chOff x="246608" y="2790118"/>
            <a:chExt cx="11500892" cy="447207"/>
          </a:xfrm>
        </p:grpSpPr>
        <p:sp>
          <p:nvSpPr>
            <p:cNvPr id="110" name="Google Shape;110;p2"/>
            <p:cNvSpPr/>
            <p:nvPr/>
          </p:nvSpPr>
          <p:spPr>
            <a:xfrm>
              <a:off x="246608" y="2808863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4: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Running Deep Learning Models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747873" y="2790118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78CEE42-8099-64A7-1CD1-997D27643413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0AC98595-7AAF-2822-3231-E3D2F48D0F07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25E643C4-89C7-F679-48AF-9D394DEC0DD7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F7A6E055-B9DB-B5E5-3E1A-F06029390BA2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20;p2">
              <a:extLst>
                <a:ext uri="{FF2B5EF4-FFF2-40B4-BE49-F238E27FC236}">
                  <a16:creationId xmlns:a16="http://schemas.microsoft.com/office/drawing/2014/main" id="{08006C4F-7E0B-FD06-244A-4C0F74D9C4FA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09005" y="428400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Conda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on CARC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63CAE1-1C59-45D1-2B16-CF52EE4490EA}"/>
              </a:ext>
            </a:extLst>
          </p:cNvPr>
          <p:cNvSpPr txBox="1"/>
          <p:nvPr/>
        </p:nvSpPr>
        <p:spPr>
          <a:xfrm>
            <a:off x="510604" y="1477855"/>
            <a:ext cx="923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Within ‘Discovery Cluster Shell Access’, Request an interactive session first using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salloc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C67D3B-05ED-E096-E990-1DAB57B093E2}"/>
              </a:ext>
            </a:extLst>
          </p:cNvPr>
          <p:cNvSpPr txBox="1"/>
          <p:nvPr/>
        </p:nvSpPr>
        <p:spPr>
          <a:xfrm>
            <a:off x="523304" y="2399009"/>
            <a:ext cx="10944795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CourierNewPSMT" panose="02070309020205020404" pitchFamily="49" charset="0"/>
              </a:rPr>
              <a:t>salloc</a:t>
            </a:r>
            <a:r>
              <a:rPr lang="en-US" sz="1400" dirty="0">
                <a:effectLst/>
                <a:latin typeface="CourierNewPSMT" panose="02070309020205020404" pitchFamily="49" charset="0"/>
              </a:rPr>
              <a:t> --partition=</a:t>
            </a:r>
            <a:r>
              <a:rPr lang="en-US" sz="1400" dirty="0" err="1">
                <a:effectLst/>
                <a:latin typeface="CourierNewPSMT" panose="02070309020205020404" pitchFamily="49" charset="0"/>
              </a:rPr>
              <a:t>gpu</a:t>
            </a:r>
            <a:r>
              <a:rPr lang="en-US" sz="1400" dirty="0">
                <a:effectLst/>
                <a:latin typeface="CourierNewPSMT" panose="02070309020205020404" pitchFamily="49" charset="0"/>
              </a:rPr>
              <a:t> --nodes=1 --</a:t>
            </a:r>
            <a:r>
              <a:rPr lang="en-US" sz="1400" dirty="0" err="1">
                <a:effectLst/>
                <a:latin typeface="CourierNewPSMT" panose="02070309020205020404" pitchFamily="49" charset="0"/>
              </a:rPr>
              <a:t>ntasks</a:t>
            </a:r>
            <a:r>
              <a:rPr lang="en-US" sz="1400" dirty="0">
                <a:effectLst/>
                <a:latin typeface="CourierNewPSMT" panose="02070309020205020404" pitchFamily="49" charset="0"/>
              </a:rPr>
              <a:t>=1 --</a:t>
            </a:r>
            <a:r>
              <a:rPr lang="en-US" sz="1400" dirty="0" err="1">
                <a:effectLst/>
                <a:latin typeface="CourierNewPSMT" panose="02070309020205020404" pitchFamily="49" charset="0"/>
              </a:rPr>
              <a:t>cpus</a:t>
            </a:r>
            <a:r>
              <a:rPr lang="en-US" sz="1400" dirty="0">
                <a:effectLst/>
                <a:latin typeface="CourierNewPSMT" panose="02070309020205020404" pitchFamily="49" charset="0"/>
              </a:rPr>
              <a:t>-per-task=8 --time=1:00:00 </a:t>
            </a:r>
            <a:r>
              <a:rPr lang="en-US" dirty="0">
                <a:latin typeface="CourierNewPSMT" panose="02070309020205020404" pitchFamily="49" charset="0"/>
              </a:rPr>
              <a:t>--mem=32GB </a:t>
            </a:r>
            <a:r>
              <a:rPr lang="en-US" sz="1400" dirty="0">
                <a:effectLst/>
                <a:latin typeface="CourierNewPS"/>
              </a:rPr>
              <a:t>--</a:t>
            </a:r>
            <a:r>
              <a:rPr lang="en-US" sz="1400" dirty="0" err="1">
                <a:effectLst/>
                <a:latin typeface="CourierNewPS"/>
              </a:rPr>
              <a:t>gres</a:t>
            </a:r>
            <a:r>
              <a:rPr lang="en-US" sz="1400" dirty="0">
                <a:effectLst/>
                <a:latin typeface="CourierNewPS"/>
              </a:rPr>
              <a:t>=gpu:1</a:t>
            </a:r>
            <a:endParaRPr lang="en-US" dirty="0">
              <a:latin typeface="CourierNewPS"/>
            </a:endParaRPr>
          </a:p>
        </p:txBody>
      </p:sp>
      <p:grpSp>
        <p:nvGrpSpPr>
          <p:cNvPr id="6" name="Google Shape;115;p2">
            <a:extLst>
              <a:ext uri="{FF2B5EF4-FFF2-40B4-BE49-F238E27FC236}">
                <a16:creationId xmlns:a16="http://schemas.microsoft.com/office/drawing/2014/main" id="{4931320E-B9BD-2670-1C2C-896A1F146406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8" name="Google Shape;116;p2">
              <a:extLst>
                <a:ext uri="{FF2B5EF4-FFF2-40B4-BE49-F238E27FC236}">
                  <a16:creationId xmlns:a16="http://schemas.microsoft.com/office/drawing/2014/main" id="{504B644F-97C4-881A-FBBC-C815D0655B8A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7;p2">
              <a:extLst>
                <a:ext uri="{FF2B5EF4-FFF2-40B4-BE49-F238E27FC236}">
                  <a16:creationId xmlns:a16="http://schemas.microsoft.com/office/drawing/2014/main" id="{BFED3FC5-85F6-DAAD-D410-282DEC7AB07E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2338AA41-1109-8F2F-8E9D-5EAF267EB4AC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51FAF3ED-D47B-32C4-F828-7A4A8EF115A9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7029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09005" y="428400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Conda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on CARC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EDEE62-A2C4-506E-7629-CC93BB5ACA75}"/>
              </a:ext>
            </a:extLst>
          </p:cNvPr>
          <p:cNvSpPr txBox="1"/>
          <p:nvPr/>
        </p:nvSpPr>
        <p:spPr>
          <a:xfrm>
            <a:off x="409005" y="1056786"/>
            <a:ext cx="11281960" cy="66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Anaconda: package and environment manager primarily used for open-source data science packages for the Python and R programming languages.</a:t>
            </a:r>
          </a:p>
        </p:txBody>
      </p:sp>
      <p:grpSp>
        <p:nvGrpSpPr>
          <p:cNvPr id="4" name="Google Shape;115;p2">
            <a:extLst>
              <a:ext uri="{FF2B5EF4-FFF2-40B4-BE49-F238E27FC236}">
                <a16:creationId xmlns:a16="http://schemas.microsoft.com/office/drawing/2014/main" id="{E46AEF28-79D2-52AE-9398-136B29724349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1" name="Google Shape;116;p2">
              <a:extLst>
                <a:ext uri="{FF2B5EF4-FFF2-40B4-BE49-F238E27FC236}">
                  <a16:creationId xmlns:a16="http://schemas.microsoft.com/office/drawing/2014/main" id="{99AAFDAB-43A8-C1E0-6F59-19281CC9DF52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7;p2">
              <a:extLst>
                <a:ext uri="{FF2B5EF4-FFF2-40B4-BE49-F238E27FC236}">
                  <a16:creationId xmlns:a16="http://schemas.microsoft.com/office/drawing/2014/main" id="{104C7A02-4CFF-332E-6D7E-50467E7CCBDB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8;p2">
              <a:extLst>
                <a:ext uri="{FF2B5EF4-FFF2-40B4-BE49-F238E27FC236}">
                  <a16:creationId xmlns:a16="http://schemas.microsoft.com/office/drawing/2014/main" id="{AEC3802F-83B2-963E-7C60-84FD9C9C0A95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0;p2">
              <a:extLst>
                <a:ext uri="{FF2B5EF4-FFF2-40B4-BE49-F238E27FC236}">
                  <a16:creationId xmlns:a16="http://schemas.microsoft.com/office/drawing/2014/main" id="{C68C006A-9BD8-872F-CF48-43A4C03A98F8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268C79B-A148-D775-BA70-16841A8C5420}"/>
              </a:ext>
            </a:extLst>
          </p:cNvPr>
          <p:cNvSpPr txBox="1"/>
          <p:nvPr/>
        </p:nvSpPr>
        <p:spPr>
          <a:xfrm>
            <a:off x="7657941" y="2188867"/>
            <a:ext cx="4161183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/user-guides/data-science/building-</a:t>
            </a:r>
            <a:r>
              <a:rPr lang="en-US" sz="1867" dirty="0" err="1"/>
              <a:t>conda</a:t>
            </a:r>
            <a:r>
              <a:rPr lang="en-US" sz="1867" dirty="0"/>
              <a:t>-environment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BE8A433-E2E8-F2ED-A1E9-79875EED1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05" y="2005158"/>
            <a:ext cx="6719778" cy="453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26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Anaconda on CARC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8D7D6-1CC4-0AFE-6588-C7890651F77E}"/>
              </a:ext>
            </a:extLst>
          </p:cNvPr>
          <p:cNvSpPr txBox="1"/>
          <p:nvPr/>
        </p:nvSpPr>
        <p:spPr>
          <a:xfrm>
            <a:off x="9094866" y="1103156"/>
            <a:ext cx="2142968" cy="379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pytorch.org</a:t>
            </a:r>
            <a:endParaRPr lang="en-US" sz="1867" dirty="0"/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7EA96D15-BA33-A132-9704-54A48D09FDAC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654757E9-C28F-82E8-1E0D-5E2757E38EB9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7;p2">
              <a:extLst>
                <a:ext uri="{FF2B5EF4-FFF2-40B4-BE49-F238E27FC236}">
                  <a16:creationId xmlns:a16="http://schemas.microsoft.com/office/drawing/2014/main" id="{BEFB32CC-0049-8F40-3910-9BD445220231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8;p2">
              <a:extLst>
                <a:ext uri="{FF2B5EF4-FFF2-40B4-BE49-F238E27FC236}">
                  <a16:creationId xmlns:a16="http://schemas.microsoft.com/office/drawing/2014/main" id="{C65624C0-AF7D-2588-9970-8C9552559D36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;p2">
              <a:extLst>
                <a:ext uri="{FF2B5EF4-FFF2-40B4-BE49-F238E27FC236}">
                  <a16:creationId xmlns:a16="http://schemas.microsoft.com/office/drawing/2014/main" id="{4B3EBCAB-218D-0364-3B3C-C5F439C78FC9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338CF2F-E420-EE85-AD79-8D87466ED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61" y="1198617"/>
            <a:ext cx="7336339" cy="506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09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An example of Training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64815-C849-E25A-3169-4C91151B256B}"/>
              </a:ext>
            </a:extLst>
          </p:cNvPr>
          <p:cNvSpPr txBox="1"/>
          <p:nvPr/>
        </p:nvSpPr>
        <p:spPr>
          <a:xfrm>
            <a:off x="311625" y="1003480"/>
            <a:ext cx="117954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problem we’re going to solve today is to train a model to classify </a:t>
            </a:r>
            <a:r>
              <a:rPr lang="en-US" sz="2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MNIST</a:t>
            </a:r>
            <a:r>
              <a:rPr lang="en-US" sz="2000" b="0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datasets. The MNIST database of handwritten digits has a training set of 60,000 examples, and a test set of 10,000 examples.</a:t>
            </a:r>
          </a:p>
        </p:txBody>
      </p:sp>
      <p:grpSp>
        <p:nvGrpSpPr>
          <p:cNvPr id="4" name="Google Shape;115;p2">
            <a:extLst>
              <a:ext uri="{FF2B5EF4-FFF2-40B4-BE49-F238E27FC236}">
                <a16:creationId xmlns:a16="http://schemas.microsoft.com/office/drawing/2014/main" id="{5FB88493-79FB-03C1-6AD3-197791E32BF1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9" name="Google Shape;116;p2">
              <a:extLst>
                <a:ext uri="{FF2B5EF4-FFF2-40B4-BE49-F238E27FC236}">
                  <a16:creationId xmlns:a16="http://schemas.microsoft.com/office/drawing/2014/main" id="{8A5FDA68-3641-277B-27A4-545B66B58711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E495CA80-335B-3D04-E4E6-62DF682124D8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8;p2">
              <a:extLst>
                <a:ext uri="{FF2B5EF4-FFF2-40B4-BE49-F238E27FC236}">
                  <a16:creationId xmlns:a16="http://schemas.microsoft.com/office/drawing/2014/main" id="{372522EF-1FAE-C427-C5FF-0EFF027D8084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20;p2">
              <a:extLst>
                <a:ext uri="{FF2B5EF4-FFF2-40B4-BE49-F238E27FC236}">
                  <a16:creationId xmlns:a16="http://schemas.microsoft.com/office/drawing/2014/main" id="{31AC8212-F256-3257-59B5-16232EA53445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 descr="MNIST database - Wikipedia">
            <a:extLst>
              <a:ext uri="{FF2B5EF4-FFF2-40B4-BE49-F238E27FC236}">
                <a16:creationId xmlns:a16="http://schemas.microsoft.com/office/drawing/2014/main" id="{B0330096-2C04-009D-7636-06F9E863A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447" y="2306925"/>
            <a:ext cx="70739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724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08000" y="381250"/>
            <a:ext cx="5154569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CARC Cluster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1" name="Google Shape;115;p2">
            <a:extLst>
              <a:ext uri="{FF2B5EF4-FFF2-40B4-BE49-F238E27FC236}">
                <a16:creationId xmlns:a16="http://schemas.microsoft.com/office/drawing/2014/main" id="{85306B71-7447-0456-E1D9-2FEE5733E9B7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3" name="Google Shape;116;p2">
              <a:extLst>
                <a:ext uri="{FF2B5EF4-FFF2-40B4-BE49-F238E27FC236}">
                  <a16:creationId xmlns:a16="http://schemas.microsoft.com/office/drawing/2014/main" id="{A481B08D-F8F8-81DD-FB85-1333D0925B49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7;p2">
              <a:extLst>
                <a:ext uri="{FF2B5EF4-FFF2-40B4-BE49-F238E27FC236}">
                  <a16:creationId xmlns:a16="http://schemas.microsoft.com/office/drawing/2014/main" id="{EF2FE701-5973-7EE3-4700-CE120178FA8E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8;p2">
              <a:extLst>
                <a:ext uri="{FF2B5EF4-FFF2-40B4-BE49-F238E27FC236}">
                  <a16:creationId xmlns:a16="http://schemas.microsoft.com/office/drawing/2014/main" id="{CC41B0FE-22E2-F693-A6B1-CC6BD54E6A3D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0;p2">
              <a:extLst>
                <a:ext uri="{FF2B5EF4-FFF2-40B4-BE49-F238E27FC236}">
                  <a16:creationId xmlns:a16="http://schemas.microsoft.com/office/drawing/2014/main" id="{8EA538B0-C2D1-7D0F-32FB-6B0C494C7902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" name="Picture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3E3344ED-959D-200A-9920-76FBD24F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36" y="1348499"/>
            <a:ext cx="9298328" cy="416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39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Slurm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script for job submission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C28C597-89B8-EC81-B53A-C3E1E8C61ACC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9DBB3E74-C1F5-105F-6F07-F146A122138C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28B1894A-D1CC-B627-6A58-A4A6B5B011ED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8;p2">
              <a:extLst>
                <a:ext uri="{FF2B5EF4-FFF2-40B4-BE49-F238E27FC236}">
                  <a16:creationId xmlns:a16="http://schemas.microsoft.com/office/drawing/2014/main" id="{F914B498-D99D-98A0-ED91-DC177013B476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;p2">
              <a:extLst>
                <a:ext uri="{FF2B5EF4-FFF2-40B4-BE49-F238E27FC236}">
                  <a16:creationId xmlns:a16="http://schemas.microsoft.com/office/drawing/2014/main" id="{40C55D86-D11C-83ED-F7EE-97E16BB015FA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764202E-A7CD-B44E-EF66-D929F91A4391}"/>
              </a:ext>
            </a:extLst>
          </p:cNvPr>
          <p:cNvSpPr txBox="1"/>
          <p:nvPr/>
        </p:nvSpPr>
        <p:spPr>
          <a:xfrm>
            <a:off x="2482428" y="2391422"/>
            <a:ext cx="6950939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git clone https://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uschpc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/Running-DL-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Applications.git</a:t>
            </a:r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851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Common types of GPU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F2CF8C4E-58F6-243F-7247-1044A9291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44" y="2259316"/>
            <a:ext cx="10401191" cy="20021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96636E-9CD9-2375-9B39-EE582B269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344" y="1708084"/>
            <a:ext cx="10401191" cy="551232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5009A089-9CDD-F5B9-13DB-13F887758FC0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1" name="Google Shape;116;p2">
              <a:extLst>
                <a:ext uri="{FF2B5EF4-FFF2-40B4-BE49-F238E27FC236}">
                  <a16:creationId xmlns:a16="http://schemas.microsoft.com/office/drawing/2014/main" id="{57EF16B0-FAA8-0D3E-A666-10F62685EB1B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7;p2">
              <a:extLst>
                <a:ext uri="{FF2B5EF4-FFF2-40B4-BE49-F238E27FC236}">
                  <a16:creationId xmlns:a16="http://schemas.microsoft.com/office/drawing/2014/main" id="{0F7A9346-6D70-E100-F0BE-620FEDBC0C6E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8;p2">
              <a:extLst>
                <a:ext uri="{FF2B5EF4-FFF2-40B4-BE49-F238E27FC236}">
                  <a16:creationId xmlns:a16="http://schemas.microsoft.com/office/drawing/2014/main" id="{D2B46BA9-3ED0-6638-3059-99869ADF7B3D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0;p2">
              <a:extLst>
                <a:ext uri="{FF2B5EF4-FFF2-40B4-BE49-F238E27FC236}">
                  <a16:creationId xmlns:a16="http://schemas.microsoft.com/office/drawing/2014/main" id="{FCA333EA-CBB9-C3E4-A175-86BCE12747F3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9103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Common types of GPU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9F252C8D-C975-1CBD-F274-4943AEBC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6" y="1742515"/>
            <a:ext cx="10145927" cy="3630194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FF6AFA41-AF39-BABF-1E26-28C06FF96B21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6" name="Google Shape;116;p2">
              <a:extLst>
                <a:ext uri="{FF2B5EF4-FFF2-40B4-BE49-F238E27FC236}">
                  <a16:creationId xmlns:a16="http://schemas.microsoft.com/office/drawing/2014/main" id="{C874CF3E-28C1-6982-DF67-91A555C65AD8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49E04754-6CDC-B057-CBC8-DD3874A5CBFF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8;p2">
              <a:extLst>
                <a:ext uri="{FF2B5EF4-FFF2-40B4-BE49-F238E27FC236}">
                  <a16:creationId xmlns:a16="http://schemas.microsoft.com/office/drawing/2014/main" id="{21C3E70E-2648-F166-182A-D05FF250F7A2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;p2">
              <a:extLst>
                <a:ext uri="{FF2B5EF4-FFF2-40B4-BE49-F238E27FC236}">
                  <a16:creationId xmlns:a16="http://schemas.microsoft.com/office/drawing/2014/main" id="{974F5C99-996B-7C75-A92E-1C98C86EA76A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49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C96AF4-18D5-3D98-6D2C-46F00D5BB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828" y="1332331"/>
            <a:ext cx="4792717" cy="342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DD0A0C-9F58-39B8-6437-225F72056233}"/>
              </a:ext>
            </a:extLst>
          </p:cNvPr>
          <p:cNvSpPr txBox="1"/>
          <p:nvPr/>
        </p:nvSpPr>
        <p:spPr>
          <a:xfrm>
            <a:off x="6628059" y="4940893"/>
            <a:ext cx="529013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u="none" strike="noStrike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"standard interpretation" of the Turing test, in which player C, the interrogator, is given the task of trying to determine which player – A or B – is a computer and which is a human. The interrogator is limited to using the responses to written questions to make the determination.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5784375" cy="307776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Pre-1950s: Foundations of AI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b="0" i="0" u="none" strike="noStrike" dirty="0">
              <a:solidFill>
                <a:srgbClr val="37415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i="1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 formal study of AI began with mathematicians and philosophers like Alan Turing.</a:t>
            </a:r>
          </a:p>
          <a:p>
            <a:pPr algn="just"/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1950, Alan Turing proposed the famous "Turing Test," a measure of a machine's ability to exhibit human-like intelligence. This concept laid the groundwork for future AI research.</a:t>
            </a:r>
          </a:p>
          <a:p>
            <a:endParaRPr lang="en-US" dirty="0"/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34A2DA2F-8F6A-26B4-FB04-15BD5A0F047B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5D961587-1DE0-8341-884A-46132170EAB2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426DF49A-E2C7-345B-EEA3-AE8A49763CB6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FF2B3F30-8239-4CC0-574E-8A2F37850B04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499E03ED-662C-5579-669E-A413AD74B480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40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427239" y="1502619"/>
            <a:ext cx="5784375" cy="307776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1950s and 1960s: Early Research and Symbolic AI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term "artificial intelligence" was coined in 1956 at the Dartmouth Conference, where the field of AI research was officially established. </a:t>
            </a:r>
          </a:p>
          <a:p>
            <a:pPr algn="just"/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During this period, researchers focused on symbolic AI, using rules and logic to mimic human problem-solving processes. </a:t>
            </a:r>
          </a:p>
          <a:p>
            <a:endParaRPr lang="en-US" dirty="0"/>
          </a:p>
        </p:txBody>
      </p:sp>
      <p:pic>
        <p:nvPicPr>
          <p:cNvPr id="2052" name="Picture 4" descr="Divisio | Understanding AI - Part 3: Methods of symbolic AI">
            <a:extLst>
              <a:ext uri="{FF2B5EF4-FFF2-40B4-BE49-F238E27FC236}">
                <a16:creationId xmlns:a16="http://schemas.microsoft.com/office/drawing/2014/main" id="{3D582ADE-9BFC-8FB5-6606-52B95AC52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944" y="1332329"/>
            <a:ext cx="3921361" cy="341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CF50162-1E38-432D-B3AF-46B5255D143A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984B5BED-0D98-B1CD-4647-F8586A10A420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695777A3-485D-BC68-4CD4-390CAFDD4100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D89B9CA4-8720-7061-6FF6-0F3131C9592A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89CAE7D6-5CAE-9A19-0121-FB2C3C67E1C8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5360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5784375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1970s and 1980s: Knowledge-Based Systems AI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i="1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esearch saw a shift towards knowledge-based systems and expert systems.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These systems utilized large knowledge bases to reason and draw conclusions about specific domains.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Though promising, early expert systems faced limitations due to the complexity of representing all human knowledge in a formalized manner.</a:t>
            </a:r>
          </a:p>
          <a:p>
            <a:endParaRPr lang="en-US" dirty="0"/>
          </a:p>
        </p:txBody>
      </p:sp>
      <p:pic>
        <p:nvPicPr>
          <p:cNvPr id="4098" name="Picture 2" descr="What is a knowledge-based system in the context of artificial intelligence?  - Quora">
            <a:extLst>
              <a:ext uri="{FF2B5EF4-FFF2-40B4-BE49-F238E27FC236}">
                <a16:creationId xmlns:a16="http://schemas.microsoft.com/office/drawing/2014/main" id="{F3B49A84-DC0A-47A4-C1AE-E3292522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352" y="1822669"/>
            <a:ext cx="5497347" cy="215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DC5D34A-968E-60F2-6055-2D97EA06BAFE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FE498336-1C2D-B0B6-2B9C-D7DA7528F9A7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960B982C-A013-5219-72F0-4FBCF1140E7D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0AF8EAA9-B36B-8797-3523-ABDF2E2A6845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C3EF0298-28BC-FB59-9A98-664A35E4667E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3107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5784375" cy="276998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1980s and 1990s: AI Winter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During this period, AI faced a decline in interest and funding due to unmet expectations and the inability to deliver on grand promises.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Progress in AI did not match initial optimism, leading to a phase known as the "AI Winter."</a:t>
            </a:r>
          </a:p>
          <a:p>
            <a:endParaRPr lang="en-US" dirty="0"/>
          </a:p>
        </p:txBody>
      </p:sp>
      <p:pic>
        <p:nvPicPr>
          <p:cNvPr id="9" name="Picture 8" descr="A cartoon of a robot&#10;&#10;Description automatically generated">
            <a:extLst>
              <a:ext uri="{FF2B5EF4-FFF2-40B4-BE49-F238E27FC236}">
                <a16:creationId xmlns:a16="http://schemas.microsoft.com/office/drawing/2014/main" id="{3917B4D7-1E95-1CB2-4F2C-3D87C4AEF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417" y="1332330"/>
            <a:ext cx="3839539" cy="3495536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E9F86109-7869-60DC-A33C-826C5DC694AB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C497B9EA-4FA1-FBAF-FA93-F52181096A6C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7E9A63B2-BE16-5922-035B-51441D6CA765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62267E8D-3103-10C0-6352-2F246087EC4C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3B1CAF07-78E4-8C52-E38B-307E496EEE30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701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6782858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Late 1990s and 2000s: Machine Learning and Neural Networks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resurgence of AI came with the advent of machine learning techniques, particularly neural networks.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Improved computational power and access to vast amounts of data allowed neural networks to excel in tasks like image recognition and language processing.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Support vector machines and other machine learning algorithms also gained popularity.</a:t>
            </a:r>
          </a:p>
          <a:p>
            <a:endParaRPr lang="en-US" dirty="0"/>
          </a:p>
        </p:txBody>
      </p:sp>
      <p:pic>
        <p:nvPicPr>
          <p:cNvPr id="6146" name="Picture 2" descr="A simple neural network with Python and Keras - PyImageSearch">
            <a:extLst>
              <a:ext uri="{FF2B5EF4-FFF2-40B4-BE49-F238E27FC236}">
                <a16:creationId xmlns:a16="http://schemas.microsoft.com/office/drawing/2014/main" id="{9FE60D6D-1802-2788-874E-500AA048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5" y="1891861"/>
            <a:ext cx="4492531" cy="220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4CB1DC94-716A-1544-DAD3-F8F8B515FE00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ADFA3303-4A6C-7DA4-9FBA-2042E4D0ACEA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2414D296-2D9C-FA04-D43E-8BD41EA9F91F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F8B53564-5942-5D5C-A734-BE99482A7FD6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CE7D55BF-C847-0FDA-F025-83C75F442FD2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892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4796403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2010s: Deep Learning and AI Breakthroughs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Deep learning, a subset of machine learning using artificial neural networks with multiple layers, became the driving force behind many AI breakthroughs.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Applications of AI proliferated in various fields, including natural language processing, computer vision, robotics, and autonomous vehicles.</a:t>
            </a:r>
          </a:p>
          <a:p>
            <a:endParaRPr lang="en-US" dirty="0"/>
          </a:p>
        </p:txBody>
      </p:sp>
      <p:pic>
        <p:nvPicPr>
          <p:cNvPr id="7170" name="Picture 2" descr="A Comprehensive Guide to Convolutional Neural Networks — the ELI5 way |  Saturn Cloud Blog">
            <a:extLst>
              <a:ext uri="{FF2B5EF4-FFF2-40B4-BE49-F238E27FC236}">
                <a16:creationId xmlns:a16="http://schemas.microsoft.com/office/drawing/2014/main" id="{48E74E64-811F-EDB6-6CAB-2EC0378F2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489" y="1807780"/>
            <a:ext cx="6736644" cy="227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67BDF849-DF51-4E4E-9D75-755F4C7AAA8D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06ED859C-F3A0-42DE-9BA2-2DC6BB20D142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E0CA7D51-95CD-0144-3236-5D39C4B01400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4919A5E7-4F5C-E2FF-786F-FA2BCAF0CBD7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B0804396-FCBD-99D9-E648-B96DEABBADE5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6425506" cy="40010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Present and Beyond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 continues to evolve rapidly, with ongoing research in areas like reinforcement learning, explainable AI, Large Language Model and AI ethics.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Integration of AI in everyday life through virtual assistants, smart devices, and recommendation systems is becoming increasingly common.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However, concerns about AI's societal impact, privacy, and ethical implications persist.</a:t>
            </a:r>
          </a:p>
          <a:p>
            <a:endParaRPr lang="en-US" dirty="0"/>
          </a:p>
        </p:txBody>
      </p:sp>
      <p:pic>
        <p:nvPicPr>
          <p:cNvPr id="1028" name="Picture 4" descr="Breaking Barriers: Harnessing the True Power of AI Beyond Admiration and  Apprehension - CXOToday.com">
            <a:extLst>
              <a:ext uri="{FF2B5EF4-FFF2-40B4-BE49-F238E27FC236}">
                <a16:creationId xmlns:a16="http://schemas.microsoft.com/office/drawing/2014/main" id="{44FB6D87-9F9B-F3C7-7BCE-DCEF8BCF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644" y="1686910"/>
            <a:ext cx="4122683" cy="274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2B39B04-DB53-27C8-5F1F-E56B00FC163E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99E302B8-CB30-05D3-D237-5A7FFB0B144F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E9E546B0-B28D-B3B1-2A70-98AB1A9F525F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EBEC9377-0E4F-8C20-3C99-043AA2B0212E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D608F3C7-0687-E69E-9357-EE53C43C36DB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692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9344</TotalTime>
  <Words>1256</Words>
  <Application>Microsoft Macintosh PowerPoint</Application>
  <PresentationFormat>Widescreen</PresentationFormat>
  <Paragraphs>250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azo-sans-web</vt:lpstr>
      <vt:lpstr>CourierNewPS</vt:lpstr>
      <vt:lpstr>Arial</vt:lpstr>
      <vt:lpstr>Calibri</vt:lpstr>
      <vt:lpstr>Courier New</vt:lpstr>
      <vt:lpstr>CourierNewPSMT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Rahbari</dc:creator>
  <cp:lastModifiedBy>Hao Ji</cp:lastModifiedBy>
  <cp:revision>79</cp:revision>
  <dcterms:created xsi:type="dcterms:W3CDTF">2022-01-11T02:05:25Z</dcterms:created>
  <dcterms:modified xsi:type="dcterms:W3CDTF">2024-08-13T18:33:55Z</dcterms:modified>
</cp:coreProperties>
</file>